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7" r:id="rId5"/>
    <p:sldId id="273" r:id="rId6"/>
    <p:sldId id="274" r:id="rId7"/>
    <p:sldId id="265" r:id="rId8"/>
    <p:sldId id="266" r:id="rId9"/>
    <p:sldId id="275" r:id="rId10"/>
    <p:sldId id="267" r:id="rId11"/>
    <p:sldId id="272" r:id="rId12"/>
    <p:sldId id="258" r:id="rId13"/>
    <p:sldId id="278" r:id="rId14"/>
    <p:sldId id="286" r:id="rId15"/>
    <p:sldId id="259" r:id="rId16"/>
    <p:sldId id="269" r:id="rId17"/>
    <p:sldId id="288" r:id="rId18"/>
    <p:sldId id="268" r:id="rId19"/>
    <p:sldId id="261" r:id="rId20"/>
    <p:sldId id="287" r:id="rId21"/>
    <p:sldId id="271" r:id="rId22"/>
    <p:sldId id="270" r:id="rId23"/>
    <p:sldId id="27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F725"/>
    <a:srgbClr val="FAC1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86122" autoAdjust="0"/>
  </p:normalViewPr>
  <p:slideViewPr>
    <p:cSldViewPr>
      <p:cViewPr varScale="1">
        <p:scale>
          <a:sx n="40" d="100"/>
          <a:sy n="40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6A45E-65BE-4F24-A9C0-EBDF66B25DD8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3B203-4F5E-4E3B-90D3-F3E5A66C7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2E15-89AB-4EE2-942D-AF7F19011324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A973-8B85-4631-8410-9D19C34FB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7FC1-F5D7-47E9-AA06-51B269B3E880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122A1-514C-439B-8AA8-701A370BE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CBF9-0AF5-4F52-A203-FB2E5A03F9CA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99046-7FDB-4A0E-9952-2591BA9A8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6895D-5545-4740-8DE9-355D0C7E7827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BB22-6DD4-48B9-B849-318B55C6F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E6F45-7FBA-44F4-9522-6D9CAC0F1DA2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C6FD-2C6E-48C9-B3A2-E4D0273E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04127-C026-45D9-AD7E-697D8F0C4AD0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D5E5-ED2F-442F-B1E6-C3CA63CBA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7761-9820-4B95-9828-A2917C157A5E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63ABC-05A1-4F16-9C90-0A28DDDF9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69895-8244-4248-865A-51B4C7D570FA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2A315-B7FD-4AB6-9C1D-7D1CE646A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104CA-50E9-486A-B20A-B21B5BFAA5A0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D80C-0472-4716-95C0-11326E0C6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2A94-6E0E-47C9-BD88-58ECC0E11737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BC860-8321-43F2-83E2-D3D822EDA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5B09AE-62F3-4FC4-9877-3BCE6D26F41C}" type="datetimeFigureOut">
              <a:rPr lang="en-US"/>
              <a:pPr>
                <a:defRPr/>
              </a:pPr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937352-1435-4FAC-808B-7FF4C8C71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scienceblogs.com/startswithabang/upload/2010/11/fare_thee_well_allan_sandage/srvr.jpeg" TargetMode="External"/><Relationship Id="rId3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PtA7O3AOCPU" TargetMode="External"/><Relationship Id="rId3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articles.architectjaved.com/earthquake-geophysics/files/2010/09/androme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228600" y="381000"/>
            <a:ext cx="8686800" cy="1470025"/>
          </a:xfrm>
        </p:spPr>
        <p:txBody>
          <a:bodyPr/>
          <a:lstStyle/>
          <a:p>
            <a:pPr eaLnBrk="1" hangingPunct="1"/>
            <a:r>
              <a:rPr lang="en-US" sz="6000" b="1" smtClean="0">
                <a:solidFill>
                  <a:schemeClr val="bg1"/>
                </a:solidFill>
              </a:rPr>
              <a:t>Galaxies and the Universe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1676400" cy="533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err="1" smtClean="0">
                <a:solidFill>
                  <a:schemeClr val="bg1"/>
                </a:solidFill>
              </a:rPr>
              <a:t>Ch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25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Section 3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343400" cy="1143000"/>
          </a:xfrm>
        </p:spPr>
        <p:txBody>
          <a:bodyPr/>
          <a:lstStyle/>
          <a:p>
            <a:r>
              <a:rPr lang="en-US" b="1" dirty="0" smtClean="0"/>
              <a:t>Where Are We?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800600" cy="4267200"/>
          </a:xfrm>
        </p:spPr>
        <p:txBody>
          <a:bodyPr/>
          <a:lstStyle/>
          <a:p>
            <a:r>
              <a:rPr lang="en-US" b="1" dirty="0" smtClean="0"/>
              <a:t>The Orion arm </a:t>
            </a:r>
          </a:p>
          <a:p>
            <a:pPr lvl="1">
              <a:buFont typeface="Arial" charset="0"/>
              <a:buNone/>
            </a:pPr>
            <a:r>
              <a:rPr lang="en-US" dirty="0" smtClean="0"/>
              <a:t>(about 3/4 of the way down)</a:t>
            </a:r>
          </a:p>
          <a:p>
            <a:r>
              <a:rPr lang="en-US" dirty="0" smtClean="0"/>
              <a:t>How fast is our solar system moving?</a:t>
            </a:r>
          </a:p>
          <a:p>
            <a:pPr lvl="1"/>
            <a:r>
              <a:rPr lang="en-US" dirty="0" smtClean="0"/>
              <a:t>220 km/s</a:t>
            </a:r>
          </a:p>
          <a:p>
            <a:r>
              <a:rPr lang="en-US" dirty="0" smtClean="0"/>
              <a:t>How long does it take our solar system to make one orbit around the Milky Way?</a:t>
            </a:r>
          </a:p>
          <a:p>
            <a:pPr lvl="1"/>
            <a:r>
              <a:rPr lang="en-US" dirty="0" smtClean="0"/>
              <a:t>About 240 million years</a:t>
            </a:r>
          </a:p>
          <a:p>
            <a:pPr lvl="1"/>
            <a:r>
              <a:rPr lang="en-US" dirty="0" smtClean="0"/>
              <a:t>about 20 times so far </a:t>
            </a:r>
          </a:p>
        </p:txBody>
      </p:sp>
      <p:pic>
        <p:nvPicPr>
          <p:cNvPr id="22532" name="Picture 2" descr="http://www.celestiamotherlode.net/catalog/images/screenshots/various/fic_orionsarm_Milky_Way_Galaxy_Nebula_1__sbowers.jpg"/>
          <p:cNvPicPr>
            <a:picLocks noChangeAspect="1" noChangeArrowheads="1"/>
          </p:cNvPicPr>
          <p:nvPr/>
        </p:nvPicPr>
        <p:blipFill>
          <a:blip r:embed="rId2"/>
          <a:srcRect l="2409" t="8830" r="6024" b="13466"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tlasoftheuniverse.com/milkyw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381000" y="457200"/>
            <a:ext cx="166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Milky Way</a:t>
            </a:r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4876800" y="5638800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We Are Here</a:t>
            </a:r>
          </a:p>
        </p:txBody>
      </p:sp>
      <p:cxnSp>
        <p:nvCxnSpPr>
          <p:cNvPr id="9" name="Straight Arrow Connector 8"/>
          <p:cNvCxnSpPr>
            <a:stCxn id="23556" idx="1"/>
          </p:cNvCxnSpPr>
          <p:nvPr/>
        </p:nvCxnSpPr>
        <p:spPr>
          <a:xfrm flipH="1" flipV="1">
            <a:off x="4648200" y="5562600"/>
            <a:ext cx="228600" cy="3063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www.windows2universe.org/the_universe/images/ngc2440_hst2_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0" y="0"/>
            <a:ext cx="9398000" cy="70485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powder"/>
        </p:spPr>
      </p:pic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6600" b="1" smtClean="0"/>
              <a:t>Big Bang Theory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5562600"/>
          </a:xfrm>
        </p:spPr>
        <p:txBody>
          <a:bodyPr/>
          <a:lstStyle/>
          <a:p>
            <a:pPr eaLnBrk="1" hangingPunct="1"/>
            <a:r>
              <a:rPr lang="en-US" b="1" dirty="0" smtClean="0"/>
              <a:t>Theory that the universe began as a point and has been expanding ever since</a:t>
            </a:r>
          </a:p>
          <a:p>
            <a:pPr lvl="1" eaLnBrk="1" hangingPunct="1"/>
            <a:r>
              <a:rPr lang="en-US" b="1" dirty="0" smtClean="0"/>
              <a:t>Thought to have begun as an infinitesimally small, hot, and dense “singularity”.</a:t>
            </a:r>
          </a:p>
          <a:p>
            <a:pPr lvl="1" eaLnBrk="1" hangingPunct="1"/>
            <a:r>
              <a:rPr lang="en-US" b="1" dirty="0" smtClean="0"/>
              <a:t>About  14 (13.7) billion years ago</a:t>
            </a:r>
          </a:p>
          <a:p>
            <a:pPr lvl="1"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Singularities are zones which defy our current understanding of physics</a:t>
            </a:r>
          </a:p>
          <a:p>
            <a:pPr lvl="1" eaLnBrk="1" hangingPunct="1"/>
            <a:r>
              <a:rPr lang="en-US" b="1" dirty="0" smtClean="0"/>
              <a:t>pressure is thought to be so intense that finite matter is actually squished into infinite density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ssscott.tripod.com/ba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69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Radiation Domination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518" y="1116954"/>
            <a:ext cx="4449101" cy="574104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After big bang</a:t>
            </a:r>
            <a:r>
              <a:rPr lang="en-US" dirty="0" smtClean="0">
                <a:sym typeface="Wingdings"/>
              </a:rPr>
              <a:t></a:t>
            </a:r>
          </a:p>
          <a:p>
            <a:pPr lvl="1"/>
            <a:r>
              <a:rPr lang="en-US" dirty="0" smtClean="0">
                <a:sym typeface="Wingdings"/>
              </a:rPr>
              <a:t>Universe was hot &amp; made of energy (radiation)</a:t>
            </a:r>
          </a:p>
          <a:p>
            <a:pPr lvl="1"/>
            <a:r>
              <a:rPr lang="en-US" dirty="0" smtClean="0">
                <a:sym typeface="Wingdings"/>
              </a:rPr>
              <a:t>Expansion &amp; cooling sub-atomic particles formed (protons, neutrons, etc.)</a:t>
            </a:r>
          </a:p>
          <a:p>
            <a:pPr lvl="1"/>
            <a:r>
              <a:rPr lang="en-US" dirty="0" smtClean="0">
                <a:sym typeface="Wingdings"/>
              </a:rPr>
              <a:t>H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nuclei started to form (still too hot for atom formation)</a:t>
            </a:r>
          </a:p>
          <a:p>
            <a:r>
              <a:rPr lang="en-US" dirty="0" smtClean="0">
                <a:sym typeface="Wingdings"/>
              </a:rPr>
              <a:t>Big bang theory constantly </a:t>
            </a:r>
            <a:r>
              <a:rPr lang="en-US" dirty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eing tested</a:t>
            </a:r>
          </a:p>
          <a:p>
            <a:pPr lvl="1"/>
            <a:r>
              <a:rPr lang="en-US" dirty="0" smtClean="0">
                <a:sym typeface="Wingdings"/>
              </a:rPr>
              <a:t>As new discoveries emerge</a:t>
            </a:r>
          </a:p>
          <a:p>
            <a:pPr lvl="1"/>
            <a:r>
              <a:rPr lang="en-US" dirty="0" smtClean="0">
                <a:sym typeface="Wingdings"/>
              </a:rPr>
              <a:t>Scientists come up with hypotheses &amp; confirm over time using laws of science &amp; infer what happened</a:t>
            </a:r>
          </a:p>
          <a:p>
            <a:pPr marL="457200" lvl="1" indent="0">
              <a:buNone/>
            </a:pPr>
            <a:endParaRPr lang="en-US" dirty="0" smtClean="0">
              <a:sym typeface="Wingdings"/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619" y="2091170"/>
            <a:ext cx="4237698" cy="322011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912964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Expansion of the Universe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Universe has two opposing forces: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u="sng" dirty="0" smtClean="0"/>
              <a:t>Momentum</a:t>
            </a:r>
            <a:r>
              <a:rPr lang="en-US" dirty="0" smtClean="0"/>
              <a:t> of outward expansion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u="sng" dirty="0" smtClean="0"/>
              <a:t>Gravity</a:t>
            </a:r>
            <a:r>
              <a:rPr lang="en-US" dirty="0" smtClean="0"/>
              <a:t> pushing inward to slow expansion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5124" name="Picture 5" descr="http://www.perceptions.couk.com/uef/imgs/upd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667000"/>
            <a:ext cx="5943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p Arrow 6"/>
          <p:cNvSpPr/>
          <p:nvPr/>
        </p:nvSpPr>
        <p:spPr>
          <a:xfrm>
            <a:off x="4114800" y="2895600"/>
            <a:ext cx="457200" cy="9779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rot="3106623" flipV="1">
            <a:off x="2783681" y="4991894"/>
            <a:ext cx="414338" cy="121285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Up Arrow 8"/>
          <p:cNvSpPr/>
          <p:nvPr/>
        </p:nvSpPr>
        <p:spPr>
          <a:xfrm rot="16200000">
            <a:off x="2165350" y="4083050"/>
            <a:ext cx="381000" cy="12065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Up Arrow 9"/>
          <p:cNvSpPr/>
          <p:nvPr/>
        </p:nvSpPr>
        <p:spPr>
          <a:xfrm rot="5400000" flipH="1">
            <a:off x="6283325" y="4079875"/>
            <a:ext cx="387350" cy="1219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Up Arrow 10"/>
          <p:cNvSpPr/>
          <p:nvPr/>
        </p:nvSpPr>
        <p:spPr>
          <a:xfrm rot="3161690">
            <a:off x="5625307" y="3117056"/>
            <a:ext cx="469900" cy="114776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Up Arrow 11"/>
          <p:cNvSpPr/>
          <p:nvPr/>
        </p:nvSpPr>
        <p:spPr>
          <a:xfrm flipV="1">
            <a:off x="4114800" y="5410200"/>
            <a:ext cx="457200" cy="9906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Up Arrow 12"/>
          <p:cNvSpPr/>
          <p:nvPr/>
        </p:nvSpPr>
        <p:spPr>
          <a:xfrm rot="18097033">
            <a:off x="2501107" y="3213893"/>
            <a:ext cx="400050" cy="105886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 rot="18325938" flipV="1">
            <a:off x="5667375" y="5029200"/>
            <a:ext cx="400050" cy="11430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33" name="TextBox 14"/>
          <p:cNvSpPr txBox="1">
            <a:spLocks noChangeArrowheads="1"/>
          </p:cNvSpPr>
          <p:nvPr/>
        </p:nvSpPr>
        <p:spPr bwMode="auto">
          <a:xfrm>
            <a:off x="3429000" y="41148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Momentum </a:t>
            </a:r>
          </a:p>
          <a:p>
            <a:r>
              <a:rPr lang="en-US" sz="2400" b="1"/>
              <a:t>Expansion</a:t>
            </a:r>
          </a:p>
        </p:txBody>
      </p:sp>
      <p:sp>
        <p:nvSpPr>
          <p:cNvPr id="16" name="Right Arrow 15"/>
          <p:cNvSpPr/>
          <p:nvPr/>
        </p:nvSpPr>
        <p:spPr>
          <a:xfrm rot="1282985">
            <a:off x="927100" y="3675063"/>
            <a:ext cx="979488" cy="2555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9725472">
            <a:off x="1062038" y="5568950"/>
            <a:ext cx="977900" cy="255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3744038">
            <a:off x="2727325" y="2730501"/>
            <a:ext cx="466725" cy="2476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6883604">
            <a:off x="5319713" y="2732088"/>
            <a:ext cx="493712" cy="2841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9002502">
            <a:off x="6780213" y="3579813"/>
            <a:ext cx="977900" cy="2555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12221151">
            <a:off x="6715125" y="5443538"/>
            <a:ext cx="979488" cy="2555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4698019">
            <a:off x="5134769" y="6365081"/>
            <a:ext cx="623888" cy="2952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7503671">
            <a:off x="2901156" y="6380957"/>
            <a:ext cx="625475" cy="2714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42" name="TextBox 23"/>
          <p:cNvSpPr txBox="1">
            <a:spLocks noChangeArrowheads="1"/>
          </p:cNvSpPr>
          <p:nvPr/>
        </p:nvSpPr>
        <p:spPr bwMode="auto">
          <a:xfrm>
            <a:off x="0" y="4114800"/>
            <a:ext cx="1246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Gravity</a:t>
            </a:r>
          </a:p>
        </p:txBody>
      </p:sp>
      <p:sp>
        <p:nvSpPr>
          <p:cNvPr id="5143" name="TextBox 24"/>
          <p:cNvSpPr txBox="1">
            <a:spLocks noChangeArrowheads="1"/>
          </p:cNvSpPr>
          <p:nvPr/>
        </p:nvSpPr>
        <p:spPr bwMode="auto">
          <a:xfrm>
            <a:off x="7696200" y="4191000"/>
            <a:ext cx="1246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Gravity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2286000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happens </a:t>
            </a:r>
            <a:r>
              <a:rPr lang="en-US" i="1" dirty="0" smtClean="0"/>
              <a:t>depends</a:t>
            </a:r>
            <a:r>
              <a:rPr lang="en-US" dirty="0" smtClean="0"/>
              <a:t> on which of the forces is stronger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Creates a period of expansion followed by cooling that continues to happen now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6147" name="Picture 2" descr="http://home.earthlink.net/~rarydin/images/cosmicexpansioncrop.jpg"/>
          <p:cNvPicPr>
            <a:picLocks noChangeAspect="1" noChangeArrowheads="1"/>
          </p:cNvPicPr>
          <p:nvPr/>
        </p:nvPicPr>
        <p:blipFill>
          <a:blip r:embed="rId2"/>
          <a:srcRect l="4285" r="1472"/>
          <a:stretch>
            <a:fillRect/>
          </a:stretch>
        </p:blipFill>
        <p:spPr bwMode="auto">
          <a:xfrm>
            <a:off x="0" y="2590800"/>
            <a:ext cx="65532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 descr="http://home.earthlink.net/~rarydin/images/cosmicexpansioncrop.jpg"/>
          <p:cNvPicPr>
            <a:picLocks noChangeAspect="1" noChangeArrowheads="1"/>
          </p:cNvPicPr>
          <p:nvPr/>
        </p:nvPicPr>
        <p:blipFill>
          <a:blip r:embed="rId2"/>
          <a:srcRect l="32129" r="56091"/>
          <a:stretch>
            <a:fillRect/>
          </a:stretch>
        </p:blipFill>
        <p:spPr bwMode="auto">
          <a:xfrm>
            <a:off x="6400800" y="2667000"/>
            <a:ext cx="838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400800" y="2590800"/>
            <a:ext cx="1066800" cy="2057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24600" y="3657600"/>
            <a:ext cx="304800" cy="1981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151" name="Picture 2" descr="http://home.earthlink.net/~rarydin/images/cosmicexpansioncrop.jpg"/>
          <p:cNvPicPr>
            <a:picLocks noChangeAspect="1" noChangeArrowheads="1"/>
          </p:cNvPicPr>
          <p:nvPr/>
        </p:nvPicPr>
        <p:blipFill>
          <a:blip r:embed="rId2"/>
          <a:srcRect l="10710" t="19139" r="63588"/>
          <a:stretch>
            <a:fillRect/>
          </a:stretch>
        </p:blipFill>
        <p:spPr bwMode="auto">
          <a:xfrm>
            <a:off x="7239000" y="2590800"/>
            <a:ext cx="190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 rot="16200000">
            <a:off x="4419600" y="2133600"/>
            <a:ext cx="304800" cy="9144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Exp</a:t>
            </a:r>
            <a:r>
              <a:rPr lang="en-US" dirty="0" smtClean="0"/>
              <a:t>and</a:t>
            </a:r>
            <a:r>
              <a:rPr lang="en-US" sz="6000" dirty="0" smtClean="0"/>
              <a:t>in</a:t>
            </a:r>
            <a:r>
              <a:rPr lang="en-US" sz="7200" dirty="0" smtClean="0"/>
              <a:t>g</a:t>
            </a:r>
            <a:r>
              <a:rPr lang="en-US" dirty="0" smtClean="0"/>
              <a:t> Universe: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Doppler Effect</a:t>
            </a:r>
          </a:p>
          <a:p>
            <a:pPr lvl="1"/>
            <a:r>
              <a:rPr lang="en-US" dirty="0" smtClean="0"/>
              <a:t>Red shifts of galaxies</a:t>
            </a:r>
          </a:p>
          <a:p>
            <a:pPr lvl="2"/>
            <a:r>
              <a:rPr lang="en-US" dirty="0" smtClean="0"/>
              <a:t>Edwin Hubble (1929): galaxies shifting away </a:t>
            </a:r>
            <a:r>
              <a:rPr lang="en-US" dirty="0" smtClean="0">
                <a:sym typeface="Wingdings"/>
              </a:rPr>
              <a:t> light waves stretched</a:t>
            </a:r>
          </a:p>
          <a:p>
            <a:pPr lvl="2"/>
            <a:r>
              <a:rPr lang="en-US" dirty="0" smtClean="0">
                <a:sym typeface="Wingdings"/>
              </a:rPr>
              <a:t>Hubble’s Law:</a:t>
            </a:r>
          </a:p>
          <a:p>
            <a:pPr lvl="3"/>
            <a:r>
              <a:rPr lang="en-US" dirty="0" smtClean="0">
                <a:sym typeface="Wingdings"/>
              </a:rPr>
              <a:t>Objects moving away from Earth  universe is expanding</a:t>
            </a:r>
          </a:p>
          <a:p>
            <a:pPr lvl="3"/>
            <a:r>
              <a:rPr lang="en-US" dirty="0" smtClean="0">
                <a:sym typeface="Wingdings"/>
              </a:rPr>
              <a:t>Galaxies are retreating from Earth @ a speed that is proportional to their distance</a:t>
            </a:r>
          </a:p>
          <a:p>
            <a:pPr lvl="4"/>
            <a:r>
              <a:rPr lang="en-US" dirty="0" smtClean="0">
                <a:sym typeface="Wingdings"/>
              </a:rPr>
              <a:t>Greater red shifts= faster speeds</a:t>
            </a:r>
          </a:p>
          <a:p>
            <a:pPr lvl="3"/>
            <a:r>
              <a:rPr lang="en-US" dirty="0" smtClean="0">
                <a:sym typeface="Wingdings"/>
              </a:rPr>
              <a:t>Imagine dots on a balloon being blown up</a:t>
            </a:r>
          </a:p>
          <a:p>
            <a:pPr lvl="2"/>
            <a:endParaRPr lang="en-US" dirty="0" smtClean="0">
              <a:sym typeface="Wingdings"/>
            </a:endParaRP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547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you notice about the galaxies?</a:t>
            </a:r>
          </a:p>
        </p:txBody>
      </p:sp>
      <p:pic>
        <p:nvPicPr>
          <p:cNvPr id="7171" name="Picture 2" descr="http://blogs.discovery.com/.a/6a00d8341bf67c53ef0168e5b888be970c-320w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861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13194377">
            <a:off x="25400" y="4600575"/>
            <a:ext cx="2273300" cy="209073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228600" y="5105400"/>
            <a:ext cx="2743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Scientists have been able to track the distances between galaxies and how far away they are moving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Expanding Universe </a:t>
            </a:r>
            <a:r>
              <a:rPr lang="en-US" b="1" dirty="0" smtClean="0"/>
              <a:t>Evidence</a:t>
            </a:r>
            <a:br>
              <a:rPr lang="en-US" b="1" dirty="0" smtClean="0"/>
            </a:br>
            <a:r>
              <a:rPr lang="en-US" b="1" dirty="0" smtClean="0"/>
              <a:t>2. </a:t>
            </a:r>
            <a:r>
              <a:rPr lang="en-US" b="1" dirty="0" smtClean="0"/>
              <a:t>Cosmic </a:t>
            </a:r>
            <a:r>
              <a:rPr lang="en-US" b="1" dirty="0" smtClean="0"/>
              <a:t>Background Radiation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4419600" cy="3687763"/>
          </a:xfrm>
        </p:spPr>
        <p:txBody>
          <a:bodyPr/>
          <a:lstStyle/>
          <a:p>
            <a:pPr eaLnBrk="1" hangingPunct="1"/>
            <a:r>
              <a:rPr lang="en-US" smtClean="0"/>
              <a:t>Discovered in 1965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(background noise in radio antenna)</a:t>
            </a:r>
          </a:p>
          <a:p>
            <a:pPr eaLnBrk="1" hangingPunct="1"/>
            <a:r>
              <a:rPr lang="en-US" smtClean="0"/>
              <a:t>Shorter wavelengths (when hot) that became longer (when cooled)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11268" name="Picture 5" descr="http://www.popsci.com/files/imagecache/article_image_large/articles/800px-W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133600"/>
            <a:ext cx="50006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0" y="10668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en-US" sz="2800" dirty="0"/>
              <a:t>Weak radiation left over from the early, hot</a:t>
            </a:r>
          </a:p>
          <a:p>
            <a:pPr algn="ctr">
              <a:buFont typeface="Arial" charset="0"/>
              <a:buNone/>
            </a:pPr>
            <a:r>
              <a:rPr lang="en-US" sz="2800" dirty="0"/>
              <a:t>stages of the Big Bang expansion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780088"/>
            <a:ext cx="91440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  Today are microwaves (1 mm) in radio portion of</a:t>
            </a:r>
          </a:p>
          <a:p>
            <a:pPr>
              <a:defRPr/>
            </a:pPr>
            <a:r>
              <a:rPr lang="en-US" sz="3200" dirty="0">
                <a:latin typeface="+mn-lt"/>
              </a:rPr>
              <a:t>    electromagnetic spectrum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What </a:t>
            </a:r>
            <a:r>
              <a:rPr lang="en-US" sz="3600" b="1" dirty="0" smtClean="0"/>
              <a:t>are</a:t>
            </a:r>
            <a:r>
              <a:rPr lang="en-US" sz="4000" b="1" dirty="0" smtClean="0"/>
              <a:t> the objects in the sky?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14478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8000" b="1" dirty="0" smtClean="0"/>
              <a:t>GALAXIES</a:t>
            </a:r>
            <a:r>
              <a:rPr lang="en-US" sz="8000" b="1" dirty="0" smtClean="0"/>
              <a:t>!</a:t>
            </a:r>
          </a:p>
          <a:p>
            <a:pPr algn="ctr" eaLnBrk="1" hangingPunct="1">
              <a:buFont typeface="Arial" charset="0"/>
              <a:buNone/>
            </a:pPr>
            <a:r>
              <a:rPr lang="en-US" b="1" dirty="0"/>
              <a:t>G</a:t>
            </a:r>
            <a:r>
              <a:rPr lang="en-US" b="1" dirty="0" smtClean="0"/>
              <a:t>roups of stars, dust, and gases held together by gravity</a:t>
            </a:r>
            <a:endParaRPr lang="en-US" sz="2800" b="1" dirty="0"/>
          </a:p>
          <a:p>
            <a:pPr algn="ctr" eaLnBrk="1" hangingPunct="1">
              <a:buFont typeface="Arial" charset="0"/>
              <a:buNone/>
            </a:pPr>
            <a:endParaRPr lang="en-US" sz="2400" b="1" dirty="0" smtClean="0"/>
          </a:p>
        </p:txBody>
      </p:sp>
      <p:pic>
        <p:nvPicPr>
          <p:cNvPr id="13316" name="Picture 7" descr="http://thegalaxyguide.com/galaxy/galaxies/galax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3950" y="3270250"/>
            <a:ext cx="5486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http://www.optcorp.com/images2/articles/full-m87_cfht.jpg"/>
          <p:cNvPicPr>
            <a:picLocks noChangeAspect="1" noChangeArrowheads="1"/>
          </p:cNvPicPr>
          <p:nvPr/>
        </p:nvPicPr>
        <p:blipFill>
          <a:blip r:embed="rId3"/>
          <a:srcRect l="8000" t="10667" r="6000"/>
          <a:stretch>
            <a:fillRect/>
          </a:stretch>
        </p:blipFill>
        <p:spPr bwMode="auto">
          <a:xfrm>
            <a:off x="0" y="3276600"/>
            <a:ext cx="36576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http://s3.amazonaws.com/readers/2010/11/12/barred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" y="4876800"/>
            <a:ext cx="365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Outcome of Universe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3810000" cy="58674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3100" b="1" u="sng" dirty="0" smtClean="0"/>
              <a:t>Three possibilities</a:t>
            </a:r>
            <a:r>
              <a:rPr lang="en-US" sz="3100" dirty="0" smtClean="0"/>
              <a:t>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100" u="sng" dirty="0" smtClean="0"/>
              <a:t>Open</a:t>
            </a:r>
            <a:r>
              <a:rPr lang="en-US" sz="3100" dirty="0" smtClean="0"/>
              <a:t> 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expansion will never stop (density insufficient for gravity)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100" u="sng" dirty="0" smtClean="0"/>
              <a:t>Closed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 expansion stops and begins to contract (density high enough</a:t>
            </a:r>
            <a:r>
              <a:rPr lang="en-US" sz="3100" dirty="0" smtClean="0">
                <a:sym typeface="Wingdings" pitchFamily="2" charset="2"/>
              </a:rPr>
              <a:t> gravity pulls mass in)</a:t>
            </a:r>
            <a:endParaRPr lang="en-US" sz="31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100" dirty="0" smtClean="0"/>
              <a:t>*</a:t>
            </a:r>
            <a:r>
              <a:rPr lang="en-US" sz="3100" u="sng" dirty="0" smtClean="0"/>
              <a:t>Flat</a:t>
            </a:r>
            <a:r>
              <a:rPr lang="en-US" sz="3100" dirty="0" smtClean="0"/>
              <a:t> </a:t>
            </a:r>
          </a:p>
          <a:p>
            <a:pPr marL="914400" lvl="1" indent="-514350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3100" dirty="0" smtClean="0"/>
              <a:t>expansion slows to a halt, but does not contract</a:t>
            </a:r>
          </a:p>
          <a:p>
            <a:pPr marL="914400" lvl="1" indent="-5143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500" dirty="0" smtClean="0"/>
              <a:t>*widely accepted theory by scientists</a:t>
            </a:r>
            <a:r>
              <a:rPr lang="en-US" sz="31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Outcome depends on density of universe (unknown).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142999"/>
            <a:ext cx="5003626" cy="539988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21226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9219" name="Picture 9" descr="srvr.jpe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295400" y="4114800"/>
            <a:ext cx="1211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Closed</a:t>
            </a: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4419600" y="4114800"/>
            <a:ext cx="731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Flat</a:t>
            </a: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7391400" y="4114800"/>
            <a:ext cx="9699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Open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smtClean="0"/>
              <a:t>Another View of the Universe’s Outcome</a:t>
            </a:r>
          </a:p>
        </p:txBody>
      </p:sp>
      <p:pic>
        <p:nvPicPr>
          <p:cNvPr id="10243" name="Picture 5" descr="http://static.ddmcdn.com/gif/big-crunch---open-and-flat-univer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System vs. Galaxy vs. Universe?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447800"/>
            <a:ext cx="8001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u="sng" dirty="0">
                <a:latin typeface="+mn-lt"/>
              </a:rPr>
              <a:t>Solar System</a:t>
            </a:r>
            <a:r>
              <a:rPr lang="en-US" sz="2000" b="1" dirty="0">
                <a:latin typeface="+mn-lt"/>
              </a:rPr>
              <a:t>:</a:t>
            </a:r>
            <a:r>
              <a:rPr lang="en-US" sz="2000" dirty="0">
                <a:latin typeface="+mn-lt"/>
              </a:rPr>
              <a:t> Consists of the Sun, and everything bound to it by gravity. This includes the 8 planets and their moons, the asteroids, the dwarf planets, all the </a:t>
            </a:r>
            <a:r>
              <a:rPr lang="en-US" sz="2000" dirty="0" err="1">
                <a:latin typeface="+mn-lt"/>
              </a:rPr>
              <a:t>Kuiper</a:t>
            </a:r>
            <a:r>
              <a:rPr lang="en-US" sz="2000" dirty="0">
                <a:latin typeface="+mn-lt"/>
              </a:rPr>
              <a:t> belt objects, the meteoroids, comets and interplanetary dust.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u="sng" dirty="0">
                <a:latin typeface="+mn-lt"/>
              </a:rPr>
              <a:t>Galaxy</a:t>
            </a:r>
            <a:r>
              <a:rPr lang="en-US" sz="2000" b="1" dirty="0">
                <a:latin typeface="+mn-lt"/>
              </a:rPr>
              <a:t>:</a:t>
            </a:r>
            <a:r>
              <a:rPr lang="en-US" sz="2000" dirty="0">
                <a:latin typeface="+mn-lt"/>
              </a:rPr>
              <a:t> large system of stars held together by mutual gravitation and isolated from similar systems by vast regions of space. The Milky Way measures about 100,000 light-years across, and is thought to contain 200 billion stars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u="sng" dirty="0">
                <a:latin typeface="+mn-lt"/>
              </a:rPr>
              <a:t>Universe</a:t>
            </a:r>
            <a:r>
              <a:rPr lang="en-US" sz="2000" b="1" dirty="0">
                <a:latin typeface="+mn-lt"/>
              </a:rPr>
              <a:t>:</a:t>
            </a:r>
            <a:r>
              <a:rPr lang="en-US" sz="2000" dirty="0">
                <a:latin typeface="+mn-lt"/>
              </a:rPr>
              <a:t> the totality of known or supposed objects and phenomena throughout space; the cosmos; macrocosm.</a:t>
            </a:r>
          </a:p>
          <a:p>
            <a:pPr algn="ctr"/>
            <a:endParaRPr lang="en-US" sz="2000" b="1" dirty="0" smtClean="0">
              <a:latin typeface="+mn-lt"/>
            </a:endParaRPr>
          </a:p>
          <a:p>
            <a:pPr algn="ctr"/>
            <a:r>
              <a:rPr lang="en-US" sz="2000" b="1" dirty="0" smtClean="0">
                <a:latin typeface="+mn-lt"/>
              </a:rPr>
              <a:t>So </a:t>
            </a:r>
            <a:r>
              <a:rPr lang="en-US" sz="2000" b="1" dirty="0">
                <a:latin typeface="+mn-lt"/>
              </a:rPr>
              <a:t>to sum it up:</a:t>
            </a:r>
            <a:endParaRPr lang="en-US" sz="2000" dirty="0">
              <a:latin typeface="+mn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We live on planet Earth which is part of our local Solar System.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Our Solar System includes the Sun and everything that orbits the Sun.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Our Sun, is just one Star in the Milky Way Galaxy.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The Milky Way Galaxy is just one Galaxy in the Universe.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pPr eaLnBrk="1" hangingPunct="1"/>
            <a:r>
              <a:rPr lang="en-US" b="1" smtClean="0"/>
              <a:t>Classification of Galaxies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762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dirty="0" smtClean="0"/>
              <a:t>By </a:t>
            </a:r>
            <a:r>
              <a:rPr lang="en-US" b="1" u="sng" dirty="0" smtClean="0"/>
              <a:t>shape</a:t>
            </a:r>
            <a:r>
              <a:rPr lang="en-US" dirty="0" smtClean="0"/>
              <a:t> &amp; </a:t>
            </a:r>
            <a:r>
              <a:rPr lang="en-US" b="1" u="sng" dirty="0" smtClean="0"/>
              <a:t>age</a:t>
            </a:r>
            <a:r>
              <a:rPr lang="en-US" dirty="0" smtClean="0"/>
              <a:t> of stars:</a:t>
            </a:r>
            <a:endParaRPr lang="en-US" dirty="0" smtClean="0"/>
          </a:p>
        </p:txBody>
      </p:sp>
      <p:pic>
        <p:nvPicPr>
          <p:cNvPr id="14340" name="Picture 7" descr="http://astro.wku.edu/astr106/tuningfo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24384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As # increases, the shape becomes more elliptical.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34290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As the lowercase letters advance through the alphabet, the arms becomes more tightly wound. 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029200" y="3048000"/>
            <a:ext cx="3276600" cy="1588"/>
          </a:xfrm>
          <a:prstGeom prst="straightConnector1">
            <a:avLst/>
          </a:prstGeom>
          <a:ln w="31750" cap="rnd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953000" y="4953000"/>
            <a:ext cx="3276600" cy="1588"/>
          </a:xfrm>
          <a:prstGeom prst="straightConnector1">
            <a:avLst/>
          </a:prstGeom>
          <a:ln w="31750" cap="rnd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4800" y="3124200"/>
            <a:ext cx="3276600" cy="1588"/>
          </a:xfrm>
          <a:prstGeom prst="straightConnector1">
            <a:avLst/>
          </a:prstGeom>
          <a:ln w="31750" cap="rnd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4038600" y="5867400"/>
            <a:ext cx="762000" cy="304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343694" y="4914106"/>
            <a:ext cx="381000" cy="1588"/>
          </a:xfrm>
          <a:prstGeom prst="straightConnector1">
            <a:avLst/>
          </a:prstGeom>
          <a:ln w="19050">
            <a:solidFill>
              <a:srgbClr val="0FF72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4687094" y="3161506"/>
            <a:ext cx="381000" cy="1588"/>
          </a:xfrm>
          <a:prstGeom prst="straightConnector1">
            <a:avLst/>
          </a:prstGeom>
          <a:ln w="19050">
            <a:solidFill>
              <a:srgbClr val="0FF72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10000" y="6629400"/>
            <a:ext cx="533400" cy="1588"/>
          </a:xfrm>
          <a:prstGeom prst="straightConnector1">
            <a:avLst/>
          </a:prstGeom>
          <a:ln w="19050">
            <a:solidFill>
              <a:srgbClr val="0FF72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510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FF725"/>
                </a:solidFill>
              </a:rPr>
              <a:t>e</a:t>
            </a:r>
            <a:r>
              <a:rPr lang="en-US" dirty="0" smtClean="0">
                <a:solidFill>
                  <a:srgbClr val="0FF725"/>
                </a:solidFill>
              </a:rPr>
              <a:t>llipse</a:t>
            </a:r>
            <a:endParaRPr lang="en-US" dirty="0">
              <a:solidFill>
                <a:srgbClr val="0FF72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67000" y="632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FF725"/>
                </a:solidFill>
              </a:rPr>
              <a:t>s</a:t>
            </a:r>
            <a:r>
              <a:rPr lang="en-US" dirty="0" smtClean="0">
                <a:solidFill>
                  <a:srgbClr val="0FF725"/>
                </a:solidFill>
              </a:rPr>
              <a:t>piral </a:t>
            </a:r>
            <a:r>
              <a:rPr lang="en-US" b="1" u="sng" dirty="0" smtClean="0">
                <a:solidFill>
                  <a:srgbClr val="0FF725"/>
                </a:solidFill>
              </a:rPr>
              <a:t>b</a:t>
            </a:r>
            <a:r>
              <a:rPr lang="en-US" dirty="0" smtClean="0">
                <a:solidFill>
                  <a:srgbClr val="0FF725"/>
                </a:solidFill>
              </a:rPr>
              <a:t>ar</a:t>
            </a:r>
            <a:endParaRPr lang="en-US" dirty="0">
              <a:solidFill>
                <a:srgbClr val="0FF72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5800" y="3429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FF725"/>
                </a:solidFill>
              </a:rPr>
              <a:t>s</a:t>
            </a:r>
            <a:r>
              <a:rPr lang="en-US" dirty="0" smtClean="0">
                <a:solidFill>
                  <a:srgbClr val="0FF725"/>
                </a:solidFill>
              </a:rPr>
              <a:t>piral</a:t>
            </a:r>
            <a:endParaRPr lang="en-US" b="1" u="sng" dirty="0">
              <a:solidFill>
                <a:srgbClr val="0FF725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868362"/>
          </a:xfrm>
        </p:spPr>
        <p:txBody>
          <a:bodyPr/>
          <a:lstStyle/>
          <a:p>
            <a:r>
              <a:rPr lang="en-US" dirty="0" smtClean="0"/>
              <a:t>1. Spiral (disc-like) – has spiral arms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5363" name="Picture 7" descr="http://mail.colonial.net/~hkaiter/astronomyimagesB/NGC1365_master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1"/>
            <a:ext cx="4962525" cy="586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http://www.sciencephoto.com/image/332801/large/R8200272-Spiral_galaxy-SPL.jpg"/>
          <p:cNvPicPr>
            <a:picLocks noChangeAspect="1" noChangeArrowheads="1"/>
          </p:cNvPicPr>
          <p:nvPr/>
        </p:nvPicPr>
        <p:blipFill>
          <a:blip r:embed="rId3"/>
          <a:srcRect b="9598"/>
          <a:stretch>
            <a:fillRect/>
          </a:stretch>
        </p:blipFill>
        <p:spPr bwMode="auto">
          <a:xfrm>
            <a:off x="4095750" y="990600"/>
            <a:ext cx="50482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Elliptical – nearly circular shape</a:t>
            </a:r>
            <a:br>
              <a:rPr lang="en-US" smtClean="0"/>
            </a:br>
            <a:endParaRPr lang="en-US" smtClean="0"/>
          </a:p>
        </p:txBody>
      </p:sp>
      <p:pic>
        <p:nvPicPr>
          <p:cNvPr id="16387" name="Picture 2" descr="http://t1.gstatic.com/images?q=tbn:ANd9GcS9CibBbS3kVIOZGwW-qwrEjuq5E_rJts08nts-gzl9sJuFnVEHBdFMoP20Pg"/>
          <p:cNvPicPr>
            <a:picLocks noChangeAspect="1" noChangeArrowheads="1"/>
          </p:cNvPicPr>
          <p:nvPr/>
        </p:nvPicPr>
        <p:blipFill>
          <a:blip r:embed="rId2"/>
          <a:srcRect t="12891" b="15039"/>
          <a:stretch>
            <a:fillRect/>
          </a:stretch>
        </p:blipFill>
        <p:spPr bwMode="auto">
          <a:xfrm>
            <a:off x="0" y="838200"/>
            <a:ext cx="4876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library.thinkquest.org/21008/pictures/galaxie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838200"/>
            <a:ext cx="4602162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cas.sdss.org/dr5/en/proj/basic/galaxies/images/ellipt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114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http://cas.sdss.org/dr5/en/proj/basic/galaxies/images/ellipt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114800"/>
            <a:ext cx="259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http://cas.sdss.org/dr5/en/proj/basic/galaxies/images/ellipt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4114800"/>
            <a:ext cx="2667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3. Irregular  - no distinct shape</a:t>
            </a:r>
          </a:p>
        </p:txBody>
      </p:sp>
      <p:pic>
        <p:nvPicPr>
          <p:cNvPr id="17411" name="Picture 8" descr="http://s3.amazonaws.com/readers/2010/10/06/538pxizwicky18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066800"/>
            <a:ext cx="5867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NGC 55"/>
          <p:cNvPicPr>
            <a:picLocks noChangeAspect="1" noChangeArrowheads="1"/>
          </p:cNvPicPr>
          <p:nvPr/>
        </p:nvPicPr>
        <p:blipFill>
          <a:blip r:embed="rId3"/>
          <a:srcRect t="14075" b="11852"/>
          <a:stretch>
            <a:fillRect/>
          </a:stretch>
        </p:blipFill>
        <p:spPr bwMode="auto">
          <a:xfrm>
            <a:off x="0" y="4953000"/>
            <a:ext cx="32194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http://library.thinkquest.org/21008/pictures/galaxies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66800"/>
            <a:ext cx="3343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http://www.le.ac.uk/ph/faulkes/web/images/ngc4038&amp;9.jpg"/>
          <p:cNvPicPr>
            <a:picLocks noChangeAspect="1" noChangeArrowheads="1"/>
          </p:cNvPicPr>
          <p:nvPr/>
        </p:nvPicPr>
        <p:blipFill>
          <a:blip r:embed="rId5"/>
          <a:srcRect l="13100" t="20409" r="12781" b="14285"/>
          <a:stretch>
            <a:fillRect/>
          </a:stretch>
        </p:blipFill>
        <p:spPr bwMode="auto">
          <a:xfrm>
            <a:off x="6934200" y="10668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57800" cy="1143000"/>
          </a:xfrm>
        </p:spPr>
        <p:txBody>
          <a:bodyPr/>
          <a:lstStyle/>
          <a:p>
            <a:r>
              <a:rPr lang="en-US" b="1" smtClean="0"/>
              <a:t>Milky Way Galaxy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839200" cy="4114800"/>
          </a:xfrm>
        </p:spPr>
        <p:txBody>
          <a:bodyPr/>
          <a:lstStyle/>
          <a:p>
            <a:r>
              <a:rPr lang="en-US" sz="2000" dirty="0" smtClean="0"/>
              <a:t>Spiral shape</a:t>
            </a:r>
          </a:p>
          <a:p>
            <a:r>
              <a:rPr lang="en-US" sz="2000" dirty="0" smtClean="0"/>
              <a:t>100 billion+ stars</a:t>
            </a:r>
          </a:p>
          <a:p>
            <a:r>
              <a:rPr lang="en-US" sz="2000" dirty="0" smtClean="0"/>
              <a:t>Looks “milky”</a:t>
            </a:r>
            <a:r>
              <a:rPr lang="en-US" sz="2000" dirty="0" smtClean="0">
                <a:sym typeface="Wingdings"/>
              </a:rPr>
              <a:t> flat disk  we view from inside &amp; see stars in EVERY direction</a:t>
            </a:r>
          </a:p>
          <a:p>
            <a:r>
              <a:rPr lang="en-US" sz="2000" dirty="0" smtClean="0">
                <a:sym typeface="Wingdings"/>
              </a:rPr>
              <a:t>Solar system completes one orbit in galaxy every 200 million years</a:t>
            </a: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  <a:p>
            <a:r>
              <a:rPr lang="en-US" dirty="0" smtClean="0"/>
              <a:t>Made of:</a:t>
            </a:r>
          </a:p>
          <a:p>
            <a:pPr lvl="1"/>
            <a:r>
              <a:rPr lang="en-US" u="sng" dirty="0" smtClean="0"/>
              <a:t>Galactic </a:t>
            </a:r>
            <a:r>
              <a:rPr lang="en-US" u="sng" dirty="0" smtClean="0"/>
              <a:t>disk</a:t>
            </a:r>
            <a:r>
              <a:rPr lang="en-US" dirty="0" smtClean="0"/>
              <a:t>: younger stars</a:t>
            </a:r>
            <a:endParaRPr lang="en-US" dirty="0" smtClean="0"/>
          </a:p>
          <a:p>
            <a:pPr lvl="1"/>
            <a:r>
              <a:rPr lang="en-US" u="sng" dirty="0" smtClean="0"/>
              <a:t>Nuclear </a:t>
            </a:r>
            <a:r>
              <a:rPr lang="en-US" u="sng" dirty="0" smtClean="0"/>
              <a:t>bulge</a:t>
            </a:r>
            <a:r>
              <a:rPr lang="en-US" dirty="0" smtClean="0"/>
              <a:t>: center; highest density of stars older stars</a:t>
            </a:r>
            <a:endParaRPr lang="en-US" dirty="0" smtClean="0"/>
          </a:p>
          <a:p>
            <a:pPr lvl="1"/>
            <a:r>
              <a:rPr lang="en-US" u="sng" dirty="0" smtClean="0"/>
              <a:t>Halo</a:t>
            </a:r>
            <a:r>
              <a:rPr lang="en-US" dirty="0" smtClean="0"/>
              <a:t>: around </a:t>
            </a:r>
            <a:r>
              <a:rPr lang="en-US" dirty="0" smtClean="0"/>
              <a:t>bulge &amp; </a:t>
            </a:r>
            <a:r>
              <a:rPr lang="en-US" dirty="0" smtClean="0"/>
              <a:t>disk</a:t>
            </a:r>
            <a:r>
              <a:rPr lang="en-US" dirty="0" smtClean="0"/>
              <a:t>; thin gas; </a:t>
            </a:r>
            <a:r>
              <a:rPr lang="en-US" dirty="0" smtClean="0"/>
              <a:t>90</a:t>
            </a:r>
            <a:r>
              <a:rPr lang="en-US" dirty="0" smtClean="0"/>
              <a:t>% of mass is </a:t>
            </a:r>
            <a:r>
              <a:rPr lang="en-US" dirty="0" smtClean="0"/>
              <a:t>here</a:t>
            </a:r>
            <a:endParaRPr lang="en-US" dirty="0" smtClean="0"/>
          </a:p>
        </p:txBody>
      </p:sp>
      <p:pic>
        <p:nvPicPr>
          <p:cNvPr id="18436" name="Picture 5" descr="http://1.bp.blogspot.com/-0_HFjI9fEfE/TeB9fx9gPBI/AAAAAAAAACw/xSWw5vf5Wn0/s320/milky-way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0"/>
            <a:ext cx="2971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19800" y="4343400"/>
            <a:ext cx="297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What </a:t>
            </a:r>
            <a:r>
              <a:rPr lang="en-US" sz="1600" b="1" dirty="0">
                <a:solidFill>
                  <a:srgbClr val="FF0000"/>
                </a:solidFill>
              </a:rPr>
              <a:t>does this mean about the formation of our galaxy?</a:t>
            </a: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5181600" y="4758899"/>
            <a:ext cx="838200" cy="417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1"/>
          </p:cNvCxnSpPr>
          <p:nvPr/>
        </p:nvCxnSpPr>
        <p:spPr>
          <a:xfrm flipH="1">
            <a:off x="5257800" y="4758899"/>
            <a:ext cx="762000" cy="3465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438401"/>
            <a:ext cx="7010400" cy="1600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smtClean="0"/>
              <a:t>What’s at the center?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429000"/>
            <a:ext cx="8534400" cy="3200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hlinkClick r:id="rId2"/>
              </a:rPr>
              <a:t>A galactic black hole</a:t>
            </a:r>
            <a:endParaRPr lang="en-US" b="1" dirty="0" smtClean="0"/>
          </a:p>
          <a:p>
            <a:r>
              <a:rPr lang="en-US" dirty="0" smtClean="0"/>
              <a:t>Found by motion of stars close to Sagittarius A (near center)</a:t>
            </a:r>
          </a:p>
          <a:p>
            <a:r>
              <a:rPr lang="en-US" dirty="0" smtClean="0"/>
              <a:t>Probably formed early in universe history</a:t>
            </a:r>
          </a:p>
          <a:p>
            <a:pPr lvl="1"/>
            <a:r>
              <a:rPr lang="en-US" dirty="0" smtClean="0"/>
              <a:t>Gas clouds and stars probably collided, formed a massive object, and then collapsed</a:t>
            </a:r>
          </a:p>
        </p:txBody>
      </p:sp>
      <p:pic>
        <p:nvPicPr>
          <p:cNvPr id="19460" name="Picture 2" descr="http://heasarc.nasa.gov/docs/xte/learning_center/gifs/typicalb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762000"/>
            <a:ext cx="800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snbcmedia4.msn.com/i/msnbc/Components/Photo/_new/080903-space-blackhole-bcol-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3635</TotalTime>
  <Words>701</Words>
  <Application>Microsoft Macintosh PowerPoint</Application>
  <PresentationFormat>On-screen Show (4:3)</PresentationFormat>
  <Paragraphs>113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Galaxies and the Universe</vt:lpstr>
      <vt:lpstr>What are the objects in the sky?</vt:lpstr>
      <vt:lpstr>Classification of Galaxies</vt:lpstr>
      <vt:lpstr>1. Spiral (disc-like) – has spiral arms </vt:lpstr>
      <vt:lpstr>2. Elliptical – nearly circular shape </vt:lpstr>
      <vt:lpstr>3. Irregular  - no distinct shape</vt:lpstr>
      <vt:lpstr>Milky Way Galaxy</vt:lpstr>
      <vt:lpstr>What’s at the center?</vt:lpstr>
      <vt:lpstr>PowerPoint Presentation</vt:lpstr>
      <vt:lpstr>Where Are We?</vt:lpstr>
      <vt:lpstr>PowerPoint Presentation</vt:lpstr>
      <vt:lpstr>Big Bang Theory</vt:lpstr>
      <vt:lpstr>PowerPoint Presentation</vt:lpstr>
      <vt:lpstr>Radiation Domination</vt:lpstr>
      <vt:lpstr>Expansion of the Universe</vt:lpstr>
      <vt:lpstr>PowerPoint Presentation</vt:lpstr>
      <vt:lpstr>Expanding Universe: Evidence</vt:lpstr>
      <vt:lpstr>What do you notice about the galaxies?</vt:lpstr>
      <vt:lpstr>Expanding Universe Evidence 2. Cosmic Background Radiation</vt:lpstr>
      <vt:lpstr>Outcome of Universe</vt:lpstr>
      <vt:lpstr>PowerPoint Presentation</vt:lpstr>
      <vt:lpstr>Another View of the Universe’s Outcome</vt:lpstr>
      <vt:lpstr>Solar System vs. Galaxy vs. Universe?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erin improta-young</dc:creator>
  <cp:lastModifiedBy>Jillian Boisse</cp:lastModifiedBy>
  <cp:revision>65</cp:revision>
  <dcterms:created xsi:type="dcterms:W3CDTF">2012-03-04T23:14:36Z</dcterms:created>
  <dcterms:modified xsi:type="dcterms:W3CDTF">2015-11-06T13:59:00Z</dcterms:modified>
</cp:coreProperties>
</file>